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jpeg" ContentType="image/jpeg"/>
  <Override PartName="/ppt/media/image58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54.png" ContentType="image/png"/>
  <Override PartName="/ppt/media/image14.jpeg" ContentType="image/jpeg"/>
  <Override PartName="/ppt/media/image49.png" ContentType="image/png"/>
  <Override PartName="/ppt/media/image12.png" ContentType="image/png"/>
  <Override PartName="/ppt/media/image22.png" ContentType="image/png"/>
  <Override PartName="/ppt/media/image59.png" ContentType="image/png"/>
  <Override PartName="/ppt/media/image26.png" ContentType="image/png"/>
  <Override PartName="/ppt/media/image23.png" ContentType="image/png"/>
  <Override PartName="/ppt/media/image60.png" ContentType="image/png"/>
  <Override PartName="/ppt/media/image63.jpeg" ContentType="image/jpeg"/>
  <Override PartName="/ppt/media/image24.png" ContentType="image/png"/>
  <Override PartName="/ppt/media/image61.png" ContentType="image/png"/>
  <Override PartName="/ppt/media/image25.png" ContentType="image/png"/>
  <Override PartName="/ppt/media/image19.jpeg" ContentType="image/jpeg"/>
  <Override PartName="/ppt/media/image62.png" ContentType="image/png"/>
  <Override PartName="/ppt/media/image28.jpeg" ContentType="image/jpeg"/>
  <Override PartName="/ppt/media/image64.png" ContentType="image/png"/>
  <Override PartName="/ppt/media/image15.jpeg" ContentType="image/jpeg"/>
  <Override PartName="/ppt/media/image65.png" ContentType="image/png"/>
  <Override PartName="/ppt/media/image66.png" ContentType="image/png"/>
  <Override PartName="/ppt/media/image67.png" ContentType="image/png"/>
  <Override PartName="/ppt/media/image30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29.jpeg" ContentType="image/jpeg"/>
  <Override PartName="/ppt/media/image69.png" ContentType="image/png"/>
  <Override PartName="/ppt/media/image71.png" ContentType="image/png"/>
  <Override PartName="/ppt/media/image68.png" ContentType="image/png"/>
  <Override PartName="/ppt/media/image70.png" ContentType="image/png"/>
  <Override PartName="/ppt/media/image32.jpeg" ContentType="image/jpe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57.png" ContentType="image/png"/>
  <Override PartName="/ppt/media/image27.png" ContentType="image/png"/>
  <Override PartName="/ppt/media/image33.jpeg" ContentType="image/jpe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84.png" ContentType="image/png"/>
  <Override PartName="/ppt/media/image7.png" ContentType="image/png"/>
  <Override PartName="/ppt/media/image3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9960" cy="684756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81680" cy="684756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9960" cy="684756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youtu.be/spLIBqiv2Og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spectrum.ieee.org/static/interactive-the-top-programming-languages-2018" TargetMode="Externa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s://spectrum.ieee.org/static/interactive-the-top-programming-languages-2018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olimpiada.ic.unicamp.br/info/regulamento/" TargetMode="Externa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jpe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642400" y="1701720"/>
            <a:ext cx="9201240" cy="107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EP Walquer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39880" y="3071520"/>
            <a:ext cx="9207720" cy="174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Disciplina: Lógica, Análise e Programação</a:t>
            </a:r>
            <a:endParaRPr b="0" lang="pt-BR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Prof.: Hugo Nathan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como é programar?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Esqueça Hollywood”, é provável que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Você passe mais tempo pensando do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que digitando...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5" name="Picture 4_0" descr=""/>
          <p:cNvPicPr/>
          <p:nvPr/>
        </p:nvPicPr>
        <p:blipFill>
          <a:blip r:embed="rId1"/>
          <a:stretch/>
        </p:blipFill>
        <p:spPr>
          <a:xfrm>
            <a:off x="778320" y="3375720"/>
            <a:ext cx="5765040" cy="323964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7452000" y="3629880"/>
            <a:ext cx="4599360" cy="303768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344000" y="857520"/>
            <a:ext cx="4799160" cy="2589840"/>
          </a:xfrm>
          <a:prstGeom prst="rect">
            <a:avLst/>
          </a:prstGeom>
          <a:ln w="0">
            <a:noFill/>
          </a:ln>
        </p:spPr>
      </p:pic>
      <p:sp>
        <p:nvSpPr>
          <p:cNvPr id="118" name="Line 3"/>
          <p:cNvSpPr/>
          <p:nvPr/>
        </p:nvSpPr>
        <p:spPr>
          <a:xfrm>
            <a:off x="7344000" y="857520"/>
            <a:ext cx="4752000" cy="2526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4"/>
          <p:cNvSpPr/>
          <p:nvPr/>
        </p:nvSpPr>
        <p:spPr>
          <a:xfrm flipV="1">
            <a:off x="7344000" y="857520"/>
            <a:ext cx="4807800" cy="2598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5"/>
          <p:cNvSpPr/>
          <p:nvPr/>
        </p:nvSpPr>
        <p:spPr>
          <a:xfrm>
            <a:off x="7440120" y="3629880"/>
            <a:ext cx="4619880" cy="30463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6"/>
          <p:cNvSpPr/>
          <p:nvPr/>
        </p:nvSpPr>
        <p:spPr>
          <a:xfrm flipV="1">
            <a:off x="7452000" y="3629880"/>
            <a:ext cx="4608000" cy="29941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7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8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9"/>
          <p:cNvSpPr/>
          <p:nvPr/>
        </p:nvSpPr>
        <p:spPr>
          <a:xfrm flipV="1">
            <a:off x="4176000" y="5472000"/>
            <a:ext cx="216000" cy="1008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42680" y="936000"/>
            <a:ext cx="5441760" cy="532044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rcRect l="0" t="16975" r="0" b="36156"/>
          <a:stretch/>
        </p:blipFill>
        <p:spPr>
          <a:xfrm>
            <a:off x="6588000" y="924480"/>
            <a:ext cx="5245200" cy="533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30" name="Picture 4" descr="15 Linguagens de Programação"/>
          <p:cNvPicPr/>
          <p:nvPr/>
        </p:nvPicPr>
        <p:blipFill>
          <a:blip r:embed="rId1"/>
          <a:srcRect l="21160" t="6220" r="21166" b="6801"/>
          <a:stretch/>
        </p:blipFill>
        <p:spPr>
          <a:xfrm>
            <a:off x="695520" y="875880"/>
            <a:ext cx="7574400" cy="597204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22651" t="0" r="28506" b="0"/>
          <a:stretch/>
        </p:blipFill>
        <p:spPr>
          <a:xfrm>
            <a:off x="8724240" y="3551040"/>
            <a:ext cx="3073680" cy="329688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8640000" y="2232000"/>
            <a:ext cx="259092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Tudo isso???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Mas pera ae, é só estudar Python e Javascript que são as mais novas!!!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Calma lá abiguinho.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125880" y="1080000"/>
            <a:ext cx="5797440" cy="577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Ou então eu vou estudar as linguagens mais rápidas...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0" t="0" r="22209" b="41357"/>
          <a:stretch/>
        </p:blipFill>
        <p:spPr>
          <a:xfrm>
            <a:off x="648000" y="936000"/>
            <a:ext cx="10148040" cy="365868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224000" y="6264000"/>
            <a:ext cx="964440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Fonte: Canal do YouTube TerminalRoot </a:t>
            </a:r>
            <a:r>
              <a:rPr b="0" lang="pt-BR" sz="1500" spc="-1" strike="noStrike" u="sng">
                <a:solidFill>
                  <a:srgbClr val="cc3300"/>
                </a:solidFill>
                <a:uFillTx/>
                <a:latin typeface="Arial"/>
                <a:ea typeface="DejaVu Sans"/>
                <a:hlinkClick r:id="rId2"/>
              </a:rPr>
              <a:t>https://youtu.be/spLIBqiv2Og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https://terminalroot.com.br/2021/03/testei-o-desempenho-de-10-linguagens-de-programacao-com-ranking.html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68000" y="4752000"/>
            <a:ext cx="11372040" cy="1436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Como que Java, JS e Python são as mais lentas e mais utilizadas para desenvolvimento?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Não é só o desempenho que importa, são os frameworks e outras facilidades.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Lembrando que foi um teste simples, um for com 1000000 i. Outros códigos podem ter resultado diferente, principalmente nas linguagens interpretadas (PHP, Java, JS, Python)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39" name="Line 4"/>
          <p:cNvSpPr/>
          <p:nvPr/>
        </p:nvSpPr>
        <p:spPr>
          <a:xfrm>
            <a:off x="0" y="2880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5"/>
          <p:cNvSpPr/>
          <p:nvPr/>
        </p:nvSpPr>
        <p:spPr>
          <a:xfrm>
            <a:off x="0" y="3168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6"/>
          <p:cNvSpPr/>
          <p:nvPr/>
        </p:nvSpPr>
        <p:spPr>
          <a:xfrm>
            <a:off x="0" y="374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7"/>
          <p:cNvSpPr/>
          <p:nvPr/>
        </p:nvSpPr>
        <p:spPr>
          <a:xfrm>
            <a:off x="0" y="230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0320" y="-61560"/>
            <a:ext cx="1214712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Não estude apenas qual é a linguagem mais usada deste ano, estude o seu histórico também.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" y="468720"/>
            <a:ext cx="12187080" cy="594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6" name="Picture 2" descr="http://apexensino.com.br/wp-content/uploads/2017/10/fronback.png"/>
          <p:cNvPicPr/>
          <p:nvPr/>
        </p:nvPicPr>
        <p:blipFill>
          <a:blip r:embed="rId1"/>
          <a:stretch/>
        </p:blipFill>
        <p:spPr>
          <a:xfrm>
            <a:off x="2474640" y="1017000"/>
            <a:ext cx="7232040" cy="552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8" name="Picture 4" descr="https://www.designquote.net/wp/wp-content/uploads/2018/08/backend-vs-frontend.png"/>
          <p:cNvPicPr/>
          <p:nvPr/>
        </p:nvPicPr>
        <p:blipFill>
          <a:blip r:embed="rId1"/>
          <a:stretch/>
        </p:blipFill>
        <p:spPr>
          <a:xfrm>
            <a:off x="2880000" y="900000"/>
            <a:ext cx="6665040" cy="520488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1228320" y="6313680"/>
            <a:ext cx="99565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Isso é um meme/montagem, nenhum animal foi machucado durante a elaboração desses slides.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0000" y="1184040"/>
            <a:ext cx="11159280" cy="529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_2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972000" y="1224000"/>
            <a:ext cx="10334520" cy="481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Sumário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Descrição Narrativa, Fluxograma ,Portugol/Visualg.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Juízes Online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OBI, URI, Spoj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5" name="Imagem 2" descr=""/>
          <p:cNvPicPr/>
          <p:nvPr/>
        </p:nvPicPr>
        <p:blipFill>
          <a:blip r:embed="rId1"/>
          <a:srcRect l="0" t="0" r="26372" b="49628"/>
          <a:stretch/>
        </p:blipFill>
        <p:spPr>
          <a:xfrm>
            <a:off x="428400" y="1718280"/>
            <a:ext cx="5438520" cy="3473640"/>
          </a:xfrm>
          <a:prstGeom prst="rect">
            <a:avLst/>
          </a:prstGeom>
          <a:ln w="0">
            <a:noFill/>
          </a:ln>
        </p:spPr>
      </p:pic>
      <p:pic>
        <p:nvPicPr>
          <p:cNvPr id="156" name="Imagem 5" descr=""/>
          <p:cNvPicPr/>
          <p:nvPr/>
        </p:nvPicPr>
        <p:blipFill>
          <a:blip r:embed="rId2"/>
          <a:srcRect l="0" t="50223" r="24326" b="0"/>
          <a:stretch/>
        </p:blipFill>
        <p:spPr>
          <a:xfrm>
            <a:off x="6206400" y="1718280"/>
            <a:ext cx="5591520" cy="343368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76000" y="3024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576000" y="3276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576000" y="3528000"/>
            <a:ext cx="998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"/>
          <p:cNvSpPr/>
          <p:nvPr/>
        </p:nvSpPr>
        <p:spPr>
          <a:xfrm>
            <a:off x="6336000" y="2088000"/>
            <a:ext cx="566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6336000" y="2340000"/>
            <a:ext cx="566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6336000" y="2844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6336000" y="3348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"/>
          <p:cNvSpPr/>
          <p:nvPr/>
        </p:nvSpPr>
        <p:spPr>
          <a:xfrm>
            <a:off x="6336000" y="3600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0"/>
          <p:cNvSpPr/>
          <p:nvPr/>
        </p:nvSpPr>
        <p:spPr>
          <a:xfrm>
            <a:off x="576000" y="2520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1"/>
          <p:cNvSpPr/>
          <p:nvPr/>
        </p:nvSpPr>
        <p:spPr>
          <a:xfrm>
            <a:off x="576000" y="4032000"/>
            <a:ext cx="782280" cy="2422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_7"/>
          <p:cNvSpPr/>
          <p:nvPr/>
        </p:nvSpPr>
        <p:spPr>
          <a:xfrm flipH="1">
            <a:off x="1671120" y="3510000"/>
            <a:ext cx="6667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_8"/>
          <p:cNvSpPr/>
          <p:nvPr/>
        </p:nvSpPr>
        <p:spPr>
          <a:xfrm>
            <a:off x="5544000" y="2826000"/>
            <a:ext cx="7189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0" name="Picture 2" descr="Qual Linguagem Usar"/>
          <p:cNvPicPr/>
          <p:nvPr/>
        </p:nvPicPr>
        <p:blipFill>
          <a:blip r:embed="rId1"/>
          <a:stretch/>
        </p:blipFill>
        <p:spPr>
          <a:xfrm>
            <a:off x="1066680" y="856440"/>
            <a:ext cx="10047960" cy="586332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7488000" y="1315440"/>
            <a:ext cx="709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7488000" y="1747440"/>
            <a:ext cx="781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8352000" y="1315440"/>
            <a:ext cx="565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5"/>
          <p:cNvSpPr/>
          <p:nvPr/>
        </p:nvSpPr>
        <p:spPr>
          <a:xfrm>
            <a:off x="9016920" y="1315440"/>
            <a:ext cx="421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9720000" y="1315440"/>
            <a:ext cx="493920" cy="33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060000" y="798840"/>
            <a:ext cx="5896440" cy="589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09480" y="1030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 linguagem de alto nível se aproxima mais com a linguagem humana. A linguagem de baixo nível está mais próxima da linguagem de máquina.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– Possui um código próximo ao código binário: maior desempenho e alta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Assembly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Alto nível – Possui um código próximo ao código da linguagem humana: baixo desempenho e baixa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JavaScript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PHP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09480" y="1030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(C) e Alto nível (Python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15560" y="2573280"/>
            <a:ext cx="2901600" cy="130788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403560" y="3998880"/>
            <a:ext cx="2248200" cy="168228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5800320" y="3123360"/>
            <a:ext cx="1094040" cy="109404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4885200" y="1800000"/>
            <a:ext cx="2883960" cy="131652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0650240" y="5832000"/>
            <a:ext cx="1382040" cy="92916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rcRect l="0" t="33527" r="0" b="0"/>
          <a:stretch/>
        </p:blipFill>
        <p:spPr>
          <a:xfrm>
            <a:off x="10584000" y="4032000"/>
            <a:ext cx="1525680" cy="164916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7"/>
          <a:stretch/>
        </p:blipFill>
        <p:spPr>
          <a:xfrm>
            <a:off x="9432000" y="695160"/>
            <a:ext cx="1534320" cy="2466000"/>
          </a:xfrm>
          <a:prstGeom prst="rect">
            <a:avLst/>
          </a:prstGeom>
          <a:ln w="0">
            <a:noFill/>
          </a:ln>
        </p:spPr>
      </p:pic>
      <p:sp>
        <p:nvSpPr>
          <p:cNvPr id="189" name="Line 3"/>
          <p:cNvSpPr/>
          <p:nvPr/>
        </p:nvSpPr>
        <p:spPr>
          <a:xfrm flipH="1" flipV="1">
            <a:off x="10368000" y="3240000"/>
            <a:ext cx="936000" cy="86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4"/>
          <p:cNvSpPr/>
          <p:nvPr/>
        </p:nvSpPr>
        <p:spPr>
          <a:xfrm flipH="1">
            <a:off x="7920000" y="2736000"/>
            <a:ext cx="1440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5"/>
          <p:cNvSpPr/>
          <p:nvPr/>
        </p:nvSpPr>
        <p:spPr>
          <a:xfrm flipH="1">
            <a:off x="3024000" y="2808000"/>
            <a:ext cx="1800000" cy="50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 - Olá Mundo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Python (alto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print("Ola mundo!")</a:t>
            </a:r>
            <a:endParaRPr b="0" lang="pt-BR" sz="16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Em Assembly (baixo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section .text align=0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global _start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mensagem db 'Hello world', 0x0a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len equ $ - mensagem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_start: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eax, 4 ;SYS_write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ebx, 1 ;Número do file descriptor (1=stdout)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ecx, mensagem ;Ponteiro para a string.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edx, len ; tamanho da mensagem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0x80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eax, 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0x8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4" name="Picture 3" descr=""/>
          <p:cNvPicPr/>
          <p:nvPr/>
        </p:nvPicPr>
        <p:blipFill>
          <a:blip r:embed="rId1"/>
          <a:srcRect l="0" t="0" r="15472" b="45853"/>
          <a:stretch/>
        </p:blipFill>
        <p:spPr>
          <a:xfrm>
            <a:off x="5052600" y="1067400"/>
            <a:ext cx="7040160" cy="252936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360000" y="5976000"/>
            <a:ext cx="1169964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SimSun"/>
              </a:rPr>
              <a:t>OBS: “Olá Mundo” não define se uma linguagem é melhor do que a outra, só mostra a quantidade de linhas necessárias para executar uma simples instrução.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09480" y="334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Mas qual linguagem de programação eu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devo usar??? (Qual ou Quais)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24000" y="1296000"/>
            <a:ext cx="9666000" cy="5434560"/>
          </a:xfrm>
          <a:prstGeom prst="rect">
            <a:avLst/>
          </a:prstGeom>
          <a:ln w="0">
            <a:noFill/>
          </a:ln>
        </p:spPr>
      </p:pic>
      <p:sp>
        <p:nvSpPr>
          <p:cNvPr id="198" name="Line 2"/>
          <p:cNvSpPr/>
          <p:nvPr/>
        </p:nvSpPr>
        <p:spPr>
          <a:xfrm>
            <a:off x="648000" y="2016000"/>
            <a:ext cx="2016000" cy="21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3"/>
          <p:cNvSpPr/>
          <p:nvPr/>
        </p:nvSpPr>
        <p:spPr>
          <a:xfrm flipV="1">
            <a:off x="648000" y="2664000"/>
            <a:ext cx="1944000" cy="28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"/>
          <p:cNvSpPr/>
          <p:nvPr/>
        </p:nvSpPr>
        <p:spPr>
          <a:xfrm flipH="1">
            <a:off x="10584000" y="4680000"/>
            <a:ext cx="792000" cy="144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10944000" y="4333680"/>
            <a:ext cx="9356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Netflix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4" name="Imagem 7" descr=""/>
          <p:cNvPicPr/>
          <p:nvPr/>
        </p:nvPicPr>
        <p:blipFill>
          <a:blip r:embed="rId2"/>
          <a:stretch/>
        </p:blipFill>
        <p:spPr>
          <a:xfrm>
            <a:off x="7702920" y="96120"/>
            <a:ext cx="4386600" cy="760680"/>
          </a:xfrm>
          <a:prstGeom prst="rect">
            <a:avLst/>
          </a:prstGeom>
          <a:ln w="0">
            <a:noFill/>
          </a:ln>
        </p:spPr>
      </p:pic>
      <p:pic>
        <p:nvPicPr>
          <p:cNvPr id="205" name="Imagem 14" descr=""/>
          <p:cNvPicPr/>
          <p:nvPr/>
        </p:nvPicPr>
        <p:blipFill>
          <a:blip r:embed="rId3"/>
          <a:srcRect l="0" t="0" r="0" b="48442"/>
          <a:stretch/>
        </p:blipFill>
        <p:spPr>
          <a:xfrm>
            <a:off x="609480" y="1029600"/>
            <a:ext cx="4897800" cy="441288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15" descr=""/>
          <p:cNvPicPr/>
          <p:nvPr/>
        </p:nvPicPr>
        <p:blipFill>
          <a:blip r:embed="rId4"/>
          <a:srcRect l="0" t="51122" r="0" b="0"/>
          <a:stretch/>
        </p:blipFill>
        <p:spPr>
          <a:xfrm>
            <a:off x="5671440" y="2317680"/>
            <a:ext cx="4877640" cy="416592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648000" y="1296000"/>
            <a:ext cx="782280" cy="242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48000" y="1800000"/>
            <a:ext cx="782280" cy="278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648000" y="2088000"/>
            <a:ext cx="782280" cy="206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>
            <a:off x="648000" y="2592000"/>
            <a:ext cx="782280" cy="242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648000" y="3096000"/>
            <a:ext cx="926280" cy="242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13" name="Picture 8" descr="screenshot of the top ten programming languages app"/>
          <p:cNvPicPr/>
          <p:nvPr/>
        </p:nvPicPr>
        <p:blipFill>
          <a:blip r:embed="rId1"/>
          <a:srcRect l="0" t="0" r="0" b="3101"/>
          <a:stretch/>
        </p:blipFill>
        <p:spPr>
          <a:xfrm>
            <a:off x="1730160" y="1170360"/>
            <a:ext cx="8721000" cy="508356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09480" y="158436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609480" y="255348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609480" y="3006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609480" y="397548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09480" y="494496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2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0" name="Imagem 14" descr=""/>
          <p:cNvPicPr/>
          <p:nvPr/>
        </p:nvPicPr>
        <p:blipFill>
          <a:blip r:embed="rId3"/>
          <a:stretch/>
        </p:blipFill>
        <p:spPr>
          <a:xfrm>
            <a:off x="7702920" y="96120"/>
            <a:ext cx="4386600" cy="76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308120" y="3267360"/>
            <a:ext cx="363672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https://www.tiobe.com/tiobe-index/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117440" y="2752200"/>
            <a:ext cx="2978640" cy="127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(Objetivas - “De marcar”)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Práticas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779760" y="13680"/>
            <a:ext cx="5640120" cy="685512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6773400" y="5040000"/>
            <a:ext cx="4960080" cy="14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</a:t>
            </a:r>
            <a:br/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https://www.zdnet.com/article/programming-languages-javascript-has-most-developers-but-rust-is-the-fastest-growing/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2_0"/>
          <p:cNvSpPr/>
          <p:nvPr/>
        </p:nvSpPr>
        <p:spPr>
          <a:xfrm>
            <a:off x="72000" y="1296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_1"/>
          <p:cNvSpPr/>
          <p:nvPr/>
        </p:nvSpPr>
        <p:spPr>
          <a:xfrm>
            <a:off x="72000" y="163656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_2"/>
          <p:cNvSpPr/>
          <p:nvPr/>
        </p:nvSpPr>
        <p:spPr>
          <a:xfrm>
            <a:off x="72000" y="189216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_3"/>
          <p:cNvSpPr/>
          <p:nvPr/>
        </p:nvSpPr>
        <p:spPr>
          <a:xfrm>
            <a:off x="72000" y="2232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_4"/>
          <p:cNvSpPr/>
          <p:nvPr/>
        </p:nvSpPr>
        <p:spPr>
          <a:xfrm>
            <a:off x="72000" y="2664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_5"/>
          <p:cNvSpPr/>
          <p:nvPr/>
        </p:nvSpPr>
        <p:spPr>
          <a:xfrm>
            <a:off x="72000" y="3096000"/>
            <a:ext cx="951120" cy="3049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6807240" y="1773720"/>
            <a:ext cx="507024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ideia não é aprender o máximo de linguagens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possível, é aprender o mínimo de linguagens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 servem para as mais importantes áreas 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especializar nelas.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4140000" y="72000"/>
            <a:ext cx="39546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 https://octoverse.github.com/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80000" y="540000"/>
            <a:ext cx="11831760" cy="609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09480" y="47412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Provas Nacionais e Internacionais de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09480" y="149796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OBI – Olimpíada Brasileira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Escolas de ensino fundamental e médio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Linguagens</a:t>
            </a:r>
            <a:endParaRPr b="0" lang="pt-BR" sz="28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Nas Fases Local, Estadual e Nacional: Python, C, C++, Java, Javascript e Pascal.</a:t>
            </a:r>
            <a:endParaRPr b="0" lang="pt-BR" sz="24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 Seletiva para a Olimpíada Internacional: C, C++ e Java.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Mais informações: </a:t>
            </a:r>
            <a:r>
              <a:rPr b="0" lang="pt-BR" sz="24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https://olimpiada.ic.unicamp.br/info/regulamento/</a:t>
            </a:r>
            <a:endParaRPr b="0" lang="pt-BR" sz="24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Maratona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Universidades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_0"/>
          <p:cNvSpPr/>
          <p:nvPr/>
        </p:nvSpPr>
        <p:spPr>
          <a:xfrm>
            <a:off x="61020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7" name="CustomShape 2_6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JavaScript?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uma das linguagens mais usadas na WEB, juntamente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HTML E CSS.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React e Angular.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Apps com React Native.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Web servers com nodejs.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de dados com mongodb.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Front + Back = FullStack.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38" name="Picture 3_1" descr=""/>
          <p:cNvPicPr/>
          <p:nvPr/>
        </p:nvPicPr>
        <p:blipFill>
          <a:blip r:embed="rId1"/>
          <a:stretch/>
        </p:blipFill>
        <p:spPr>
          <a:xfrm>
            <a:off x="164880" y="4771440"/>
            <a:ext cx="3037680" cy="105624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6048000" y="5220000"/>
            <a:ext cx="2731680" cy="152748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3141000" y="5580000"/>
            <a:ext cx="2617560" cy="79812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4"/>
          <a:stretch/>
        </p:blipFill>
        <p:spPr>
          <a:xfrm>
            <a:off x="504360" y="5829120"/>
            <a:ext cx="2338200" cy="87156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5"/>
          <a:stretch/>
        </p:blipFill>
        <p:spPr>
          <a:xfrm>
            <a:off x="8953200" y="5400000"/>
            <a:ext cx="3105000" cy="115776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6"/>
          <a:srcRect l="0" t="23191" r="0" b="22650"/>
          <a:stretch/>
        </p:blipFill>
        <p:spPr>
          <a:xfrm>
            <a:off x="9720000" y="3600360"/>
            <a:ext cx="1547280" cy="12589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7"/>
          <a:srcRect l="18885" t="15487" r="17379" b="22408"/>
          <a:stretch/>
        </p:blipFill>
        <p:spPr>
          <a:xfrm>
            <a:off x="5940000" y="3780000"/>
            <a:ext cx="2969280" cy="107820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8"/>
          <a:srcRect l="14158" t="0" r="14966" b="0"/>
          <a:stretch/>
        </p:blipFill>
        <p:spPr>
          <a:xfrm>
            <a:off x="6480360" y="2196000"/>
            <a:ext cx="1798200" cy="142056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9"/>
          <a:srcRect l="5781" t="6828" r="1518" b="15549"/>
          <a:stretch/>
        </p:blipFill>
        <p:spPr>
          <a:xfrm>
            <a:off x="5400000" y="36360"/>
            <a:ext cx="2878920" cy="89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Porque Python?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Fácil de aprender e usar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madura (30 anos) e ainda está em alta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Muitos frameworks e bibliotecas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versátil e eficiente.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Principais áreas de atuação:</a:t>
            </a:r>
            <a:endParaRPr b="0" lang="pt-BR" sz="3200" spc="-1" strike="noStrike">
              <a:latin typeface="Arial"/>
            </a:endParaRPr>
          </a:p>
          <a:p>
            <a:pPr lvl="2" marL="648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Backend, Big data, IA, Machine Learning and Cloud Computing...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Mas, quais são as aplicações mais famosas feitas usando Python?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Youtube, Google, Instagram, Dropbox, Quora, Pinterest, Spotify, Reddit, Blender 3D, BitTorrent...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empresa Industrial Light &amp; Magic, utiliza Python para a computação gráfica nos processos de produção de filmes como Star Wars, Jurassic Park, Indiana Jones, Start Trek, Harry Potter, Piratas do Caribe, Os Vingadores, dentre outros.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1" name="Picture 3" descr=""/>
          <p:cNvPicPr/>
          <p:nvPr/>
        </p:nvPicPr>
        <p:blipFill>
          <a:blip r:embed="rId1"/>
          <a:stretch/>
        </p:blipFill>
        <p:spPr>
          <a:xfrm>
            <a:off x="117720" y="4402800"/>
            <a:ext cx="3037680" cy="105624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2"/>
          <a:srcRect l="11963" t="27364" r="13339" b="29789"/>
          <a:stretch/>
        </p:blipFill>
        <p:spPr>
          <a:xfrm>
            <a:off x="228960" y="5643720"/>
            <a:ext cx="2734200" cy="87552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8" descr=""/>
          <p:cNvPicPr/>
          <p:nvPr/>
        </p:nvPicPr>
        <p:blipFill>
          <a:blip r:embed="rId3"/>
          <a:stretch/>
        </p:blipFill>
        <p:spPr>
          <a:xfrm>
            <a:off x="7859520" y="4407480"/>
            <a:ext cx="4325400" cy="243000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2" descr="http://pm1.narvii.com/6546/44c82df2005f4e6e8939f6cf3bb5edc5c57adae5_00.jpg"/>
          <p:cNvPicPr/>
          <p:nvPr/>
        </p:nvPicPr>
        <p:blipFill>
          <a:blip r:embed="rId4"/>
          <a:stretch/>
        </p:blipFill>
        <p:spPr>
          <a:xfrm>
            <a:off x="4541760" y="4740480"/>
            <a:ext cx="3200040" cy="179568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5"/>
          <a:stretch/>
        </p:blipFill>
        <p:spPr>
          <a:xfrm>
            <a:off x="249480" y="3313080"/>
            <a:ext cx="829440" cy="82584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6"/>
          <a:stretch/>
        </p:blipFill>
        <p:spPr>
          <a:xfrm>
            <a:off x="3370680" y="4500000"/>
            <a:ext cx="948240" cy="94824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7"/>
          <a:srcRect l="29283" t="9546" r="29557" b="12180"/>
          <a:stretch/>
        </p:blipFill>
        <p:spPr>
          <a:xfrm>
            <a:off x="3312360" y="5580000"/>
            <a:ext cx="1078560" cy="10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1020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C?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linguagem C é a linguagem de programação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mãe das linguagens de programação mordenas.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faz parte de Sistemas Operacionais como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Windows, MAC OS e o Kernel Linux.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é utilizada em projetos de automação e é a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a robótica, Ex: Arduino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C,C++,C# (Microsoft),Objective C (Apple)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0" name="Picture 4" descr=""/>
          <p:cNvPicPr/>
          <p:nvPr/>
        </p:nvPicPr>
        <p:blipFill>
          <a:blip r:embed="rId1"/>
          <a:srcRect l="0" t="26446" r="0" b="28308"/>
          <a:stretch/>
        </p:blipFill>
        <p:spPr>
          <a:xfrm>
            <a:off x="1531800" y="5168160"/>
            <a:ext cx="4365360" cy="130896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5" descr=""/>
          <p:cNvPicPr/>
          <p:nvPr/>
        </p:nvPicPr>
        <p:blipFill>
          <a:blip r:embed="rId2"/>
          <a:stretch/>
        </p:blipFill>
        <p:spPr>
          <a:xfrm>
            <a:off x="153720" y="5053320"/>
            <a:ext cx="1193400" cy="142416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6" descr=""/>
          <p:cNvPicPr/>
          <p:nvPr/>
        </p:nvPicPr>
        <p:blipFill>
          <a:blip r:embed="rId3"/>
          <a:stretch/>
        </p:blipFill>
        <p:spPr>
          <a:xfrm>
            <a:off x="6122160" y="5053320"/>
            <a:ext cx="2176560" cy="156420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8424000" y="0"/>
            <a:ext cx="3758040" cy="4806720"/>
          </a:xfrm>
          <a:prstGeom prst="rect">
            <a:avLst/>
          </a:prstGeom>
          <a:ln w="0">
            <a:noFill/>
          </a:ln>
        </p:spPr>
      </p:pic>
      <p:sp>
        <p:nvSpPr>
          <p:cNvPr id="264" name="CustomShape 3"/>
          <p:cNvSpPr/>
          <p:nvPr/>
        </p:nvSpPr>
        <p:spPr>
          <a:xfrm>
            <a:off x="9936000" y="0"/>
            <a:ext cx="892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10440000" y="2088000"/>
            <a:ext cx="820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9360000" y="2016000"/>
            <a:ext cx="856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8352000" y="2016000"/>
            <a:ext cx="10702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1979/98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7"/>
          <p:cNvSpPr/>
          <p:nvPr/>
        </p:nvSpPr>
        <p:spPr>
          <a:xfrm>
            <a:off x="11270880" y="2088000"/>
            <a:ext cx="88992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8"/>
          <p:cNvSpPr/>
          <p:nvPr/>
        </p:nvSpPr>
        <p:spPr>
          <a:xfrm>
            <a:off x="10944000" y="5004000"/>
            <a:ext cx="1000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5"/>
          <a:stretch/>
        </p:blipFill>
        <p:spPr>
          <a:xfrm>
            <a:off x="8928000" y="5488560"/>
            <a:ext cx="1503720" cy="909720"/>
          </a:xfrm>
          <a:prstGeom prst="rect">
            <a:avLst/>
          </a:prstGeom>
          <a:ln w="0">
            <a:noFill/>
          </a:ln>
        </p:spPr>
      </p:pic>
      <p:sp>
        <p:nvSpPr>
          <p:cNvPr id="271" name="CustomShape 9"/>
          <p:cNvSpPr/>
          <p:nvPr/>
        </p:nvSpPr>
        <p:spPr>
          <a:xfrm>
            <a:off x="9252000" y="5004000"/>
            <a:ext cx="8928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6"/>
          <a:stretch/>
        </p:blipFill>
        <p:spPr>
          <a:xfrm>
            <a:off x="10764000" y="5400000"/>
            <a:ext cx="1070280" cy="1070280"/>
          </a:xfrm>
          <a:prstGeom prst="rect">
            <a:avLst/>
          </a:prstGeom>
          <a:ln w="0">
            <a:noFill/>
          </a:ln>
        </p:spPr>
      </p:pic>
      <p:sp>
        <p:nvSpPr>
          <p:cNvPr id="273" name="Line 10"/>
          <p:cNvSpPr/>
          <p:nvPr/>
        </p:nvSpPr>
        <p:spPr>
          <a:xfrm flipH="1" flipV="1">
            <a:off x="9144000" y="4176000"/>
            <a:ext cx="108000" cy="11919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11"/>
          <p:cNvSpPr/>
          <p:nvPr/>
        </p:nvSpPr>
        <p:spPr>
          <a:xfrm flipV="1">
            <a:off x="10152000" y="4320000"/>
            <a:ext cx="144000" cy="108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12"/>
          <p:cNvSpPr/>
          <p:nvPr/>
        </p:nvSpPr>
        <p:spPr>
          <a:xfrm flipH="1" flipV="1">
            <a:off x="9720000" y="4248000"/>
            <a:ext cx="1080000" cy="100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3"/>
          <p:cNvSpPr/>
          <p:nvPr/>
        </p:nvSpPr>
        <p:spPr>
          <a:xfrm flipH="1" flipV="1">
            <a:off x="11016000" y="4320000"/>
            <a:ext cx="144000" cy="68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4"/>
          <p:cNvSpPr/>
          <p:nvPr/>
        </p:nvSpPr>
        <p:spPr>
          <a:xfrm>
            <a:off x="1152000" y="4706640"/>
            <a:ext cx="673992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https://www.cleveroad.com/blog/programming-languages-ranking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Python Vs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Pegar uma palavra e retornar se ela é igual ou não ao seu inverso (palíndromo).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0" name="Imagem 3" descr=""/>
          <p:cNvPicPr/>
          <p:nvPr/>
        </p:nvPicPr>
        <p:blipFill>
          <a:blip r:embed="rId1"/>
          <a:stretch/>
        </p:blipFill>
        <p:spPr>
          <a:xfrm>
            <a:off x="609480" y="1994400"/>
            <a:ext cx="5725440" cy="4702680"/>
          </a:xfrm>
          <a:prstGeom prst="rect">
            <a:avLst/>
          </a:prstGeom>
          <a:ln w="0">
            <a:noFill/>
          </a:ln>
        </p:spPr>
      </p:pic>
      <p:pic>
        <p:nvPicPr>
          <p:cNvPr id="281" name="Imagem 4" descr=""/>
          <p:cNvPicPr/>
          <p:nvPr/>
        </p:nvPicPr>
        <p:blipFill>
          <a:blip r:embed="rId2"/>
          <a:stretch/>
        </p:blipFill>
        <p:spPr>
          <a:xfrm>
            <a:off x="6550920" y="1994400"/>
            <a:ext cx="2984760" cy="158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1020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Influenciada por C/C++ e que influenciou JS e Python.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roda em qualquer Sistema Operacional com JVM.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Java/Kotlin é nativo para Android.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Frameworks populares: Spring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é utilizada em grandes projetos: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Uber, Airbnb, Netflix, Google, Pinterest, Instagram.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Spotify, Amazon e outros...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4" name="Picture 3_0" descr=""/>
          <p:cNvPicPr/>
          <p:nvPr/>
        </p:nvPicPr>
        <p:blipFill>
          <a:blip r:embed="rId1"/>
          <a:stretch/>
        </p:blipFill>
        <p:spPr>
          <a:xfrm>
            <a:off x="117720" y="4771440"/>
            <a:ext cx="3037680" cy="105624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7_0" descr=""/>
          <p:cNvPicPr/>
          <p:nvPr/>
        </p:nvPicPr>
        <p:blipFill>
          <a:blip r:embed="rId2"/>
          <a:stretch/>
        </p:blipFill>
        <p:spPr>
          <a:xfrm>
            <a:off x="-30240" y="5688000"/>
            <a:ext cx="1105920" cy="110592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6_0" descr=""/>
          <p:cNvPicPr/>
          <p:nvPr/>
        </p:nvPicPr>
        <p:blipFill>
          <a:blip r:embed="rId3"/>
          <a:stretch/>
        </p:blipFill>
        <p:spPr>
          <a:xfrm>
            <a:off x="1116000" y="5760000"/>
            <a:ext cx="988920" cy="98892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5_0" descr=""/>
          <p:cNvPicPr/>
          <p:nvPr/>
        </p:nvPicPr>
        <p:blipFill>
          <a:blip r:embed="rId4"/>
          <a:stretch/>
        </p:blipFill>
        <p:spPr>
          <a:xfrm>
            <a:off x="2243520" y="5807520"/>
            <a:ext cx="992160" cy="99216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rcRect l="27925" t="10589" r="27349" b="9677"/>
          <a:stretch/>
        </p:blipFill>
        <p:spPr>
          <a:xfrm>
            <a:off x="3384000" y="5778360"/>
            <a:ext cx="1147320" cy="107532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6"/>
          <a:srcRect l="30332" t="10789" r="31049" b="13394"/>
          <a:stretch/>
        </p:blipFill>
        <p:spPr>
          <a:xfrm>
            <a:off x="4608000" y="5868000"/>
            <a:ext cx="859680" cy="85968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7"/>
          <a:stretch/>
        </p:blipFill>
        <p:spPr>
          <a:xfrm>
            <a:off x="6048000" y="5220000"/>
            <a:ext cx="2731680" cy="152748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8"/>
          <a:stretch/>
        </p:blipFill>
        <p:spPr>
          <a:xfrm>
            <a:off x="3282120" y="4957560"/>
            <a:ext cx="2617560" cy="7981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9"/>
          <a:stretch/>
        </p:blipFill>
        <p:spPr>
          <a:xfrm>
            <a:off x="9019800" y="0"/>
            <a:ext cx="3180960" cy="179568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10"/>
          <a:srcRect l="21960" t="0" r="21537" b="0"/>
          <a:stretch/>
        </p:blipFill>
        <p:spPr>
          <a:xfrm>
            <a:off x="4176000" y="237600"/>
            <a:ext cx="612720" cy="524880"/>
          </a:xfrm>
          <a:prstGeom prst="rect">
            <a:avLst/>
          </a:prstGeom>
          <a:ln w="0">
            <a:noFill/>
          </a:ln>
        </p:spPr>
      </p:pic>
      <p:sp>
        <p:nvSpPr>
          <p:cNvPr id="294" name="Line 3"/>
          <p:cNvSpPr/>
          <p:nvPr/>
        </p:nvSpPr>
        <p:spPr>
          <a:xfrm flipH="1">
            <a:off x="9648000" y="1818000"/>
            <a:ext cx="741600" cy="113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" descr=""/>
          <p:cNvPicPr/>
          <p:nvPr/>
        </p:nvPicPr>
        <p:blipFill>
          <a:blip r:embed="rId11"/>
          <a:stretch/>
        </p:blipFill>
        <p:spPr>
          <a:xfrm>
            <a:off x="8621640" y="3026520"/>
            <a:ext cx="1382040" cy="92916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12"/>
          <a:stretch/>
        </p:blipFill>
        <p:spPr>
          <a:xfrm>
            <a:off x="11117520" y="3024000"/>
            <a:ext cx="1070280" cy="1070280"/>
          </a:xfrm>
          <a:prstGeom prst="rect">
            <a:avLst/>
          </a:prstGeom>
          <a:ln w="0">
            <a:noFill/>
          </a:ln>
        </p:spPr>
      </p:pic>
      <p:sp>
        <p:nvSpPr>
          <p:cNvPr id="297" name="Line 4"/>
          <p:cNvSpPr/>
          <p:nvPr/>
        </p:nvSpPr>
        <p:spPr>
          <a:xfrm>
            <a:off x="10922400" y="1816200"/>
            <a:ext cx="741600" cy="11358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3"/>
          <a:srcRect l="20601" t="14611" r="18385" b="18263"/>
          <a:stretch/>
        </p:blipFill>
        <p:spPr>
          <a:xfrm>
            <a:off x="9000360" y="4464360"/>
            <a:ext cx="1795320" cy="787320"/>
          </a:xfrm>
          <a:prstGeom prst="rect">
            <a:avLst/>
          </a:prstGeom>
          <a:ln w="0">
            <a:noFill/>
          </a:ln>
        </p:spPr>
      </p:pic>
      <p:sp>
        <p:nvSpPr>
          <p:cNvPr id="299" name="Line 5"/>
          <p:cNvSpPr/>
          <p:nvPr/>
        </p:nvSpPr>
        <p:spPr>
          <a:xfrm flipH="1">
            <a:off x="10008000" y="1800000"/>
            <a:ext cx="597600" cy="252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" descr=""/>
          <p:cNvPicPr/>
          <p:nvPr/>
        </p:nvPicPr>
        <p:blipFill>
          <a:blip r:embed="rId14"/>
          <a:srcRect l="0" t="20071" r="0" b="18021"/>
          <a:stretch/>
        </p:blipFill>
        <p:spPr>
          <a:xfrm>
            <a:off x="9602640" y="5544360"/>
            <a:ext cx="2489040" cy="859320"/>
          </a:xfrm>
          <a:prstGeom prst="rect">
            <a:avLst/>
          </a:prstGeom>
          <a:ln w="0">
            <a:noFill/>
          </a:ln>
        </p:spPr>
      </p:pic>
      <p:sp>
        <p:nvSpPr>
          <p:cNvPr id="301" name="Line 6"/>
          <p:cNvSpPr/>
          <p:nvPr/>
        </p:nvSpPr>
        <p:spPr>
          <a:xfrm>
            <a:off x="10728000" y="1800000"/>
            <a:ext cx="432000" cy="36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(Formulários do Google, teoria e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Exercícios práticos no Google Sala de Aula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 (URI online judge)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 rot="21595200">
            <a:off x="5726880" y="-360"/>
            <a:ext cx="6430680" cy="279792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6722280" y="3104640"/>
            <a:ext cx="5003640" cy="33652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576000" y="3096000"/>
            <a:ext cx="5749920" cy="333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164000" y="190440"/>
            <a:ext cx="4805640" cy="641124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64320" y="2509200"/>
            <a:ext cx="6475320" cy="397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032000" y="648000"/>
            <a:ext cx="5955120" cy="111096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600000" y="2160000"/>
            <a:ext cx="8200800" cy="43768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144000" y="1944000"/>
            <a:ext cx="3174840" cy="466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O que é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construir algoritmos para um computador.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o que é um algoritmo?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440000" y="2808000"/>
            <a:ext cx="8330040" cy="320040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6048000" y="6127200"/>
            <a:ext cx="200700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ambiguidade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Line 4"/>
          <p:cNvSpPr/>
          <p:nvPr/>
        </p:nvSpPr>
        <p:spPr>
          <a:xfrm flipH="1" flipV="1">
            <a:off x="6048000" y="5020560"/>
            <a:ext cx="648000" cy="110664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609480" y="190440"/>
            <a:ext cx="10962360" cy="572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609480" y="1174680"/>
            <a:ext cx="10962360" cy="494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E Como eu posso aprender a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A PRÁTICA!!!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8358480" y="3312000"/>
            <a:ext cx="3583440" cy="202320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2" descr="https://futebolaovivo.com.br/wp-content/uploads/2019/04/futebol-tv-ao-vivo.jpg"/>
          <p:cNvPicPr/>
          <p:nvPr/>
        </p:nvPicPr>
        <p:blipFill>
          <a:blip r:embed="rId2"/>
          <a:stretch/>
        </p:blipFill>
        <p:spPr>
          <a:xfrm>
            <a:off x="8352000" y="741960"/>
            <a:ext cx="3583440" cy="1983960"/>
          </a:xfrm>
          <a:prstGeom prst="rect">
            <a:avLst/>
          </a:prstGeom>
          <a:ln w="0">
            <a:noFill/>
          </a:ln>
        </p:spPr>
      </p:pic>
      <p:sp>
        <p:nvSpPr>
          <p:cNvPr id="110" name="Line 3"/>
          <p:cNvSpPr/>
          <p:nvPr/>
        </p:nvSpPr>
        <p:spPr>
          <a:xfrm>
            <a:off x="4176000" y="2016000"/>
            <a:ext cx="4032000" cy="129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4"/>
          <p:cNvSpPr/>
          <p:nvPr/>
        </p:nvSpPr>
        <p:spPr>
          <a:xfrm flipV="1">
            <a:off x="4158000" y="1728000"/>
            <a:ext cx="4050000" cy="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3"/>
          <a:srcRect l="0" t="13931" r="0" b="14923"/>
          <a:stretch/>
        </p:blipFill>
        <p:spPr>
          <a:xfrm>
            <a:off x="662040" y="2286000"/>
            <a:ext cx="3685320" cy="447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4707</TotalTime>
  <Application>LibreOffice/7.2.5.2.0$Linux_X86_64 LibreOffice_project/20$Build-2</Application>
  <AppVersion>15.0000</AppVersion>
  <Words>569</Words>
  <Paragraphs>128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2019-07-11T01:41:27Z</dcterms:created>
  <dc:creator>hugo-nathan</dc:creator>
  <dc:description/>
  <dc:language>pt-BR</dc:language>
  <cp:lastModifiedBy/>
  <dcterms:modified xsi:type="dcterms:W3CDTF">2022-01-14T16:57:08Z</dcterms:modified>
  <cp:revision>176</cp:revision>
  <dc:subject/>
  <dc:title>EP Walquer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1033-11.1.0.8392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